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9"/>
  </p:notesMasterIdLst>
  <p:sldIdLst>
    <p:sldId id="256" r:id="rId5"/>
    <p:sldId id="261" r:id="rId6"/>
    <p:sldId id="271" r:id="rId7"/>
    <p:sldId id="262" r:id="rId8"/>
    <p:sldId id="263" r:id="rId9"/>
    <p:sldId id="274" r:id="rId10"/>
    <p:sldId id="268" r:id="rId11"/>
    <p:sldId id="275" r:id="rId12"/>
    <p:sldId id="265" r:id="rId13"/>
    <p:sldId id="269" r:id="rId14"/>
    <p:sldId id="266" r:id="rId15"/>
    <p:sldId id="270" r:id="rId16"/>
    <p:sldId id="276" r:id="rId17"/>
    <p:sldId id="273" r:id="rId18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6" pos="288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obyn Dayton" initials="RD" lastIdx="23" clrIdx="0">
    <p:extLst/>
  </p:cmAuthor>
  <p:cmAuthor id="2" name="Revati Chawla" initials="RC" lastIdx="1" clrIdx="1">
    <p:extLst/>
  </p:cmAuthor>
  <p:cmAuthor id="3" name="Stevie Daniels" initials="SD" lastIdx="18" clrIdx="2"/>
  <p:cmAuthor id="4" name="Lucy Harber" initials="LH" lastIdx="1" clrIdx="3">
    <p:extLst>
      <p:ext uri="{19B8F6BF-5375-455C-9EA6-DF929625EA0E}">
        <p15:presenceInfo xmlns:p15="http://schemas.microsoft.com/office/powerpoint/2012/main" userId="43d7cc6d3c7d2ca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55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68372" autoAdjust="0"/>
  </p:normalViewPr>
  <p:slideViewPr>
    <p:cSldViewPr snapToGrid="0" snapToObjects="1">
      <p:cViewPr varScale="1">
        <p:scale>
          <a:sx n="59" d="100"/>
          <a:sy n="59" d="100"/>
        </p:scale>
        <p:origin x="12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0CE18061-0358-4AFB-BC40-58D1F258D61B}" type="datetimeFigureOut">
              <a:rPr lang="en-US" smtClean="0"/>
              <a:t>7/26/2018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7638" y="1163638"/>
            <a:ext cx="4187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379C881-46A1-4580-AB2B-A08200B131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227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99363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3227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853779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1618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8455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132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142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805E62-DABB-49E5-8C7A-8AB2E772DC3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58307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1657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6092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177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804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71427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79C881-46A1-4580-AB2B-A08200B131D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3708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lue background-01-01.pn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563"/>
          <a:stretch/>
        </p:blipFill>
        <p:spPr>
          <a:xfrm>
            <a:off x="0" y="0"/>
            <a:ext cx="9144000" cy="5790712"/>
          </a:xfrm>
          <a:prstGeom prst="rect">
            <a:avLst/>
          </a:prstGeom>
        </p:spPr>
      </p:pic>
      <p:pic>
        <p:nvPicPr>
          <p:cNvPr id="10" name="Picture 9" descr="LINKAGES_Logo_v7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3795" y="6185465"/>
            <a:ext cx="771494" cy="273237"/>
          </a:xfrm>
          <a:prstGeom prst="rect">
            <a:avLst/>
          </a:prstGeom>
        </p:spPr>
      </p:pic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457200" y="1572536"/>
            <a:ext cx="822960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Rectangle 1"/>
          <p:cNvSpPr/>
          <p:nvPr userDrawn="1"/>
        </p:nvSpPr>
        <p:spPr>
          <a:xfrm>
            <a:off x="0" y="5710841"/>
            <a:ext cx="9144000" cy="182523"/>
          </a:xfrm>
          <a:prstGeom prst="rect">
            <a:avLst/>
          </a:prstGeom>
          <a:solidFill>
            <a:srgbClr val="DB55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" name="Picture 2" descr="FHI360_Logo_NewTag_Horiz_rgb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8376" y="6184647"/>
            <a:ext cx="617232" cy="274873"/>
          </a:xfrm>
          <a:prstGeom prst="rect">
            <a:avLst/>
          </a:prstGeom>
        </p:spPr>
      </p:pic>
      <p:pic>
        <p:nvPicPr>
          <p:cNvPr id="4" name="Picture 3" descr="USAID logo.jpg"/>
          <p:cNvPicPr>
            <a:picLocks noChangeAspect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8" t="12852" r="6874" b="18492"/>
          <a:stretch/>
        </p:blipFill>
        <p:spPr>
          <a:xfrm>
            <a:off x="163594" y="6144465"/>
            <a:ext cx="1058350" cy="33618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FDB8F0-DDB0-4960-AAE5-CA81A2C9665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475031" y="6133712"/>
            <a:ext cx="565677" cy="35769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CCACA98-2D56-4E9C-BE5C-AD21A7FFCE6E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5507509" y="6151138"/>
            <a:ext cx="593193" cy="32284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67606536-D051-4B14-BC36-77E0715CA81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6353789" y="6178013"/>
            <a:ext cx="647380" cy="2881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8A8F486-4C97-44D4-86EA-A687B73BB1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l="6303" t="70847" r="75431"/>
          <a:stretch/>
        </p:blipFill>
        <p:spPr>
          <a:xfrm>
            <a:off x="8218629" y="6077707"/>
            <a:ext cx="715822" cy="393503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1C9EAB0D-A1D8-4FB0-9E2F-577D6754CB0D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tretch>
            <a:fillRect/>
          </a:stretch>
        </p:blipFill>
        <p:spPr>
          <a:xfrm>
            <a:off x="7254256" y="6212576"/>
            <a:ext cx="711290" cy="25711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E0D9D86-9477-494E-96FF-417F4D33A6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/>
          <a:srcRect l="3091" t="3740" r="3091"/>
          <a:stretch/>
        </p:blipFill>
        <p:spPr>
          <a:xfrm>
            <a:off x="4188695" y="6151857"/>
            <a:ext cx="1065727" cy="321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51690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08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ith Default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7" descr="LINKAGES_Logo_v7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0995" y="6154344"/>
            <a:ext cx="1141752" cy="404370"/>
          </a:xfrm>
          <a:prstGeom prst="rect">
            <a:avLst/>
          </a:prstGeom>
        </p:spPr>
      </p:pic>
      <p:pic>
        <p:nvPicPr>
          <p:cNvPr id="10" name="Picture 9" descr="FHI360_Logo_NewTag_Horiz_rgb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482" y="6154344"/>
            <a:ext cx="842646" cy="375258"/>
          </a:xfrm>
          <a:prstGeom prst="rect">
            <a:avLst/>
          </a:prstGeom>
        </p:spPr>
      </p:pic>
      <p:pic>
        <p:nvPicPr>
          <p:cNvPr id="9" name="Picture 8" descr="USAID logo.jp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658" b="12882"/>
          <a:stretch/>
        </p:blipFill>
        <p:spPr>
          <a:xfrm>
            <a:off x="78900" y="6122372"/>
            <a:ext cx="1795650" cy="48518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F3A77295-11EA-4BB6-BC40-87C68AA82493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869324" y="6006050"/>
            <a:ext cx="939291" cy="593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2972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a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No blue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56080" y="211516"/>
            <a:ext cx="703072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656080" y="1584325"/>
            <a:ext cx="7030720" cy="4360366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1727200" y="1148080"/>
            <a:ext cx="239776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413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 flipV="1">
            <a:off x="0" y="6691304"/>
            <a:ext cx="9189720" cy="195470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  <a:prstGeom prst="rect">
            <a:avLst/>
          </a:prstGeom>
        </p:spPr>
        <p:txBody>
          <a:bodyPr vert="horz">
            <a:normAutofit/>
          </a:bodyPr>
          <a:lstStyle>
            <a:lvl1pPr algn="l">
              <a:defRPr sz="3600">
                <a:solidFill>
                  <a:srgbClr val="595959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67360" y="1767839"/>
            <a:ext cx="8219440" cy="4176851"/>
          </a:xfrm>
          <a:prstGeom prst="rect">
            <a:avLst/>
          </a:prstGeom>
        </p:spPr>
        <p:txBody>
          <a:bodyPr vert="horz"/>
          <a:lstStyle>
            <a:lvl1pPr>
              <a:buClr>
                <a:schemeClr val="accent6"/>
              </a:buClr>
              <a:buSzPct val="100000"/>
              <a:buFont typeface="Arial"/>
              <a:buChar char="•"/>
              <a:defRPr sz="2800" b="0" spc="0">
                <a:solidFill>
                  <a:srgbClr val="535352"/>
                </a:solidFill>
                <a:latin typeface="Calibri"/>
                <a:cs typeface="Calibri"/>
              </a:defRPr>
            </a:lvl1pPr>
            <a:lvl2pPr>
              <a:defRPr>
                <a:solidFill>
                  <a:srgbClr val="535352"/>
                </a:solidFill>
                <a:latin typeface="Calibri"/>
                <a:cs typeface="Calibri"/>
              </a:defRPr>
            </a:lvl2pPr>
            <a:lvl3pPr marL="1143000" indent="-228600">
              <a:buSzPct val="83000"/>
              <a:buFont typeface="Courier New"/>
              <a:buChar char="o"/>
              <a:defRPr>
                <a:solidFill>
                  <a:srgbClr val="535352"/>
                </a:solidFill>
                <a:latin typeface="Calibri"/>
                <a:cs typeface="Calibri"/>
              </a:defRPr>
            </a:lvl3pPr>
            <a:lvl4pPr>
              <a:defRPr>
                <a:solidFill>
                  <a:srgbClr val="535352"/>
                </a:solidFill>
                <a:latin typeface="Calibri"/>
                <a:cs typeface="Calibri"/>
              </a:defRPr>
            </a:lvl4pPr>
            <a:lvl5pPr>
              <a:defRPr>
                <a:solidFill>
                  <a:srgbClr val="535352"/>
                </a:solidFill>
                <a:latin typeface="Calibri"/>
                <a:cs typeface="Calibri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</a:t>
            </a:r>
            <a:r>
              <a:rPr lang="en-US" dirty="0"/>
              <a:t>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002402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inkages background-0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6"/>
          <p:cNvSpPr>
            <a:spLocks noGrp="1"/>
          </p:cNvSpPr>
          <p:nvPr>
            <p:ph type="title"/>
          </p:nvPr>
        </p:nvSpPr>
        <p:spPr>
          <a:xfrm>
            <a:off x="1717040" y="1356912"/>
            <a:ext cx="6929120" cy="1560960"/>
          </a:xfrm>
        </p:spPr>
        <p:txBody>
          <a:bodyPr>
            <a:normAutofit/>
          </a:bodyPr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736057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67345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12916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fhi360.org/resource/when-situations-go-bad-worse-guidance-international-and-regional-actors-responding-acut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fhi360.us9.list-manage.com/subscribe?u=92222f8f3ad2bfe9c770cf4b0&amp;id=8f29ac1fc3" TargetMode="External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5.png"/><Relationship Id="rId5" Type="http://schemas.openxmlformats.org/officeDocument/2006/relationships/hyperlink" Target="http://us9.campaign-archive2.com/?u=92222f8f3ad2bfe9c770cf4b0&amp;id=50cfd8421b&amp;e=6baafd5fb3" TargetMode="External"/><Relationship Id="rId4" Type="http://schemas.openxmlformats.org/officeDocument/2006/relationships/hyperlink" Target="http://www.fhi360.org/sites/default/files/media/documents/linkages-newsletter-jan15.pdf" TargetMode="Externa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emf"/><Relationship Id="rId7" Type="http://schemas.openxmlformats.org/officeDocument/2006/relationships/image" Target="../media/image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11" Type="http://schemas.openxmlformats.org/officeDocument/2006/relationships/image" Target="../media/image10.JPG"/><Relationship Id="rId5" Type="http://schemas.openxmlformats.org/officeDocument/2006/relationships/image" Target="../media/image4.jp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hyperlink" Target="https://www.fhi360.org/sites/default/files/media/documents/resource-linkages-safety-security-toolkit.pd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199" y="348052"/>
            <a:ext cx="4760259" cy="156096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When Situations Go from Bad to Worse</a:t>
            </a:r>
            <a:endParaRPr lang="en-US" sz="5400" b="1" dirty="0"/>
          </a:p>
        </p:txBody>
      </p:sp>
      <p:sp>
        <p:nvSpPr>
          <p:cNvPr id="3" name="Rectangle 2"/>
          <p:cNvSpPr/>
          <p:nvPr/>
        </p:nvSpPr>
        <p:spPr>
          <a:xfrm>
            <a:off x="457200" y="4367537"/>
            <a:ext cx="485760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spc="100" dirty="0">
                <a:solidFill>
                  <a:schemeClr val="bg1"/>
                </a:solidFill>
                <a:latin typeface="Calibri"/>
                <a:cs typeface="Calibri"/>
              </a:rPr>
              <a:t>Robyn Dayton, Mohan Sundararaj, Shaun Mellors, JoAnne Keatley, Judy Chang</a:t>
            </a:r>
            <a:r>
              <a:rPr lang="en-US" b="1" i="1" spc="100" dirty="0">
                <a:solidFill>
                  <a:schemeClr val="bg1"/>
                </a:solidFill>
                <a:cs typeface="Calibri"/>
              </a:rPr>
              <a:t>, Gregory Brighton Kata </a:t>
            </a:r>
            <a:endParaRPr lang="en-US" b="1" i="1" spc="100" dirty="0">
              <a:solidFill>
                <a:schemeClr val="bg1"/>
              </a:solidFill>
              <a:latin typeface="Calibri"/>
              <a:cs typeface="Calibri"/>
            </a:endParaRPr>
          </a:p>
          <a:p>
            <a:endParaRPr lang="en-US" b="0" i="1" spc="100" dirty="0">
              <a:solidFill>
                <a:schemeClr val="bg1"/>
              </a:solidFill>
              <a:latin typeface="Calibri"/>
              <a:cs typeface="Calibri"/>
            </a:endParaRPr>
          </a:p>
          <a:p>
            <a:r>
              <a:rPr lang="en-US" b="0" i="1" spc="100" dirty="0">
                <a:solidFill>
                  <a:schemeClr val="bg1"/>
                </a:solidFill>
                <a:latin typeface="Calibri"/>
                <a:cs typeface="Calibri"/>
              </a:rPr>
              <a:t> </a:t>
            </a:r>
            <a:endParaRPr lang="en-US" b="0" i="1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1815" y="1925127"/>
            <a:ext cx="49070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spc="150" dirty="0">
                <a:solidFill>
                  <a:schemeClr val="bg1"/>
                </a:solidFill>
                <a:cs typeface="Calibri"/>
              </a:rPr>
              <a:t>Strengthening collective action during periods of crisis through concrete guidance and principles for engagement</a:t>
            </a:r>
            <a:endParaRPr lang="en-US" sz="2800" b="1" i="0" spc="150" dirty="0">
              <a:solidFill>
                <a:schemeClr val="bg1"/>
              </a:solidFill>
              <a:latin typeface="Calibri"/>
              <a:cs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4C318D-EE6A-41AB-AB16-583729B8F7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809" y="644306"/>
            <a:ext cx="3479568" cy="44618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10496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BD612D-500A-444E-A9A2-98A8198493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 (cont.)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E85379-C659-4C53-9C89-7E961F3DAB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/>
                </a:solidFill>
              </a:rPr>
              <a:t>Ensure that all supported activities avoid victim blaming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dirty="0">
                <a:solidFill>
                  <a:schemeClr val="tx1"/>
                </a:solidFill>
              </a:rPr>
              <a:t>Prioritize support for local collectives instead of individual actors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chemeClr val="tx1"/>
                </a:solidFill>
              </a:rPr>
              <a:t>Proactively support the development of mechanisms for local coordination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chemeClr val="tx1"/>
                </a:solidFill>
              </a:rPr>
              <a:t>Preemptively develop mechanisms and norms for international and regional cooperation</a:t>
            </a:r>
          </a:p>
          <a:p>
            <a:pPr marL="514350" indent="-514350">
              <a:buFont typeface="+mj-lt"/>
              <a:buAutoNum type="arabicPeriod" startAt="6"/>
            </a:pPr>
            <a:r>
              <a:rPr lang="en-US" b="1" dirty="0">
                <a:solidFill>
                  <a:schemeClr val="tx1"/>
                </a:solidFill>
              </a:rPr>
              <a:t>Create spaces for continual mutual learning and exchange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30630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D40C5A3-5227-4E89-8244-93C2993714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recommendations are firmly situated in broader principles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5F469D0A-7336-4465-A542-004821264C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A proactive investment in “first, do no harm” is fundamental to effective and ethical HIV programs</a:t>
            </a:r>
          </a:p>
          <a:p>
            <a:r>
              <a:rPr lang="en-US" dirty="0"/>
              <a:t>The protection of human rights is vital to the effective control of the HIV epidemic</a:t>
            </a:r>
          </a:p>
          <a:p>
            <a:r>
              <a:rPr lang="en-US" dirty="0"/>
              <a:t>Responding to instances of acute violence must be accompanied by a big-picture view</a:t>
            </a:r>
          </a:p>
        </p:txBody>
      </p:sp>
    </p:spTree>
    <p:extLst>
      <p:ext uri="{BB962C8B-B14F-4D97-AF65-F5344CB8AC3E}">
        <p14:creationId xmlns:p14="http://schemas.microsoft.com/office/powerpoint/2010/main" val="777979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C13179-891A-4B33-BE72-617156AC9A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 now what?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911CD9E-7AC2-4C5E-B8BF-2BA83093F7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360" y="1549471"/>
            <a:ext cx="3776649" cy="4978329"/>
          </a:xfrm>
        </p:spPr>
        <p:txBody>
          <a:bodyPr/>
          <a:lstStyle/>
          <a:p>
            <a:r>
              <a:rPr lang="en-US" sz="2400" dirty="0"/>
              <a:t>Confusion and poor security infrastructure cannot continue to be </a:t>
            </a:r>
            <a:r>
              <a:rPr lang="en-US" sz="2400" dirty="0" smtClean="0"/>
              <a:t> </a:t>
            </a:r>
            <a:r>
              <a:rPr lang="en-US" sz="2400" dirty="0"/>
              <a:t>anticipated </a:t>
            </a:r>
            <a:r>
              <a:rPr lang="en-US" sz="2400" dirty="0" smtClean="0"/>
              <a:t>hurdles</a:t>
            </a:r>
            <a:endParaRPr lang="en-US" sz="2400" dirty="0"/>
          </a:p>
          <a:p>
            <a:r>
              <a:rPr lang="en-US" sz="2400" dirty="0"/>
              <a:t>Neither “do no harm” nor epidemic control will be a reality if security is not adequately addressed</a:t>
            </a:r>
          </a:p>
          <a:p>
            <a:r>
              <a:rPr lang="en-US" sz="2400" dirty="0"/>
              <a:t>Each of us, collectively, has a role to play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E65717F-B709-4316-A8F1-4BBEFD167E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49322" y="931416"/>
            <a:ext cx="3937478" cy="50490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81E3EBC-1CA3-4787-A1FA-EF7662B649FF}"/>
              </a:ext>
            </a:extLst>
          </p:cNvPr>
          <p:cNvSpPr txBox="1"/>
          <p:nvPr/>
        </p:nvSpPr>
        <p:spPr>
          <a:xfrm>
            <a:off x="844036" y="6013303"/>
            <a:ext cx="7305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Full brief available at: </a:t>
            </a:r>
            <a:r>
              <a:rPr lang="en-US" dirty="0">
                <a:hlinkClick r:id="rId4"/>
              </a:rPr>
              <a:t>https://www.fhi360.org/resource/when-situations-go-bad-worse-guidance-international-and-regional-actors-responding-acute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577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/>
              <a:t>Stay Connected with LINKAGES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Follow LINKAGES on Twitter:</a:t>
            </a:r>
            <a:br>
              <a:rPr lang="en-US" sz="2400" dirty="0"/>
            </a:br>
            <a:r>
              <a:rPr lang="en-US" sz="2400" dirty="0"/>
              <a:t>       </a:t>
            </a:r>
            <a:r>
              <a:rPr lang="en-US" sz="2400" dirty="0" err="1"/>
              <a:t>www.twitter.com</a:t>
            </a:r>
            <a:r>
              <a:rPr lang="en-US" sz="2400" dirty="0"/>
              <a:t>/</a:t>
            </a:r>
            <a:r>
              <a:rPr lang="en-US" sz="2400" b="1" dirty="0" err="1"/>
              <a:t>LINKAGESproject</a:t>
            </a:r>
            <a:r>
              <a:rPr lang="en-US" sz="2400" b="1" dirty="0"/>
              <a:t>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Like the project on Facebook: </a:t>
            </a:r>
            <a:br>
              <a:rPr lang="en-US" sz="2400" dirty="0"/>
            </a:br>
            <a:r>
              <a:rPr lang="en-US" sz="2400" dirty="0"/>
              <a:t>       </a:t>
            </a:r>
            <a:r>
              <a:rPr lang="en-US" sz="2400" dirty="0" err="1"/>
              <a:t>www.facebook.com</a:t>
            </a:r>
            <a:r>
              <a:rPr lang="en-US" sz="2400" dirty="0"/>
              <a:t>/</a:t>
            </a:r>
            <a:r>
              <a:rPr lang="en-US" sz="2400" b="1" dirty="0" err="1"/>
              <a:t>LINKAGESproject</a:t>
            </a:r>
            <a:endParaRPr lang="en-US" sz="2400" b="1" dirty="0"/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Subscribe to the LINKAGES blog</a:t>
            </a:r>
            <a:br>
              <a:rPr lang="en-US" sz="2400" dirty="0"/>
            </a:br>
            <a:r>
              <a:rPr lang="en-US" sz="2400" b="1" dirty="0" err="1"/>
              <a:t>www.linkagesproject.wordpress.com</a:t>
            </a:r>
            <a:endParaRPr lang="en-US" sz="2400" b="1" dirty="0"/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>
                <a:hlinkClick r:id="rId3"/>
              </a:rPr>
              <a:t>Subscribe</a:t>
            </a:r>
            <a:r>
              <a:rPr lang="en-US" sz="2400" dirty="0"/>
              <a:t> to The </a:t>
            </a:r>
            <a:r>
              <a:rPr lang="en-US" sz="2400" dirty="0">
                <a:hlinkClick r:id="rId4"/>
              </a:rPr>
              <a:t>LINK</a:t>
            </a:r>
            <a:r>
              <a:rPr lang="en-US" sz="2400" dirty="0"/>
              <a:t>, LINKAGES’s quarterly </a:t>
            </a:r>
            <a:br>
              <a:rPr lang="en-US" sz="2400" dirty="0"/>
            </a:br>
            <a:r>
              <a:rPr lang="en-US" sz="2400" dirty="0"/>
              <a:t>project e-newsletter     </a:t>
            </a:r>
          </a:p>
          <a:p>
            <a:pPr>
              <a:lnSpc>
                <a:spcPts val="2700"/>
              </a:lnSpc>
              <a:spcBef>
                <a:spcPts val="0"/>
              </a:spcBef>
              <a:spcAft>
                <a:spcPts val="1800"/>
              </a:spcAft>
            </a:pPr>
            <a:r>
              <a:rPr lang="en-US" sz="2400" dirty="0"/>
              <a:t>Check out LINKAGES’s quarterly research </a:t>
            </a:r>
            <a:r>
              <a:rPr lang="en-US" sz="2400" u="sng" dirty="0">
                <a:hlinkClick r:id="rId5"/>
              </a:rPr>
              <a:t>digest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00" y="1939036"/>
            <a:ext cx="479044" cy="4790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48" y="2949761"/>
            <a:ext cx="266145" cy="266145"/>
          </a:xfrm>
          <a:prstGeom prst="rect">
            <a:avLst/>
          </a:prstGeom>
        </p:spPr>
      </p:pic>
      <p:cxnSp>
        <p:nvCxnSpPr>
          <p:cNvPr id="6" name="Straight Connector 5"/>
          <p:cNvCxnSpPr/>
          <p:nvPr/>
        </p:nvCxnSpPr>
        <p:spPr>
          <a:xfrm>
            <a:off x="1727200" y="1148080"/>
            <a:ext cx="5842000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86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LINKAGES_Logo_v7.eps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03" y="1781831"/>
            <a:ext cx="1912709" cy="677417"/>
          </a:xfrm>
          <a:prstGeom prst="rect">
            <a:avLst/>
          </a:prstGeom>
        </p:spPr>
      </p:pic>
      <p:pic>
        <p:nvPicPr>
          <p:cNvPr id="10" name="Picture 9" descr="FHI360_Logo_NewTag_Horiz_rgb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0800" y="3074563"/>
            <a:ext cx="1286569" cy="572952"/>
          </a:xfrm>
          <a:prstGeom prst="rect">
            <a:avLst/>
          </a:prstGeom>
        </p:spPr>
      </p:pic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360" y="241996"/>
            <a:ext cx="8219440" cy="972441"/>
          </a:xfrm>
        </p:spPr>
        <p:txBody>
          <a:bodyPr/>
          <a:lstStyle/>
          <a:p>
            <a:pPr algn="ctr"/>
            <a:r>
              <a:rPr lang="en-US" dirty="0"/>
              <a:t>Acknowledgments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2353855" y="1219780"/>
            <a:ext cx="4544785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11" descr="USAID logo.jp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23" t="17658" r="7449" b="12882"/>
          <a:stretch/>
        </p:blipFill>
        <p:spPr>
          <a:xfrm>
            <a:off x="693866" y="1781831"/>
            <a:ext cx="2461390" cy="79527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13D3760-9A2D-4DB1-897D-B5126E80D31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7293" y="1595846"/>
            <a:ext cx="1479575" cy="93557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xmlns="" id="{6B1D27AB-C14D-4732-BFBC-DC20DFDB2E7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94603" y="3061306"/>
            <a:ext cx="1101472" cy="599467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953085C-F872-4EC1-8FB7-141F6192649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3429" y="4332099"/>
            <a:ext cx="1283940" cy="571466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xmlns="" id="{CBF5E8ED-8D1D-4040-AF62-CECF1C9F8D7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6303" t="70847" r="75431"/>
          <a:stretch/>
        </p:blipFill>
        <p:spPr>
          <a:xfrm>
            <a:off x="5996629" y="4219835"/>
            <a:ext cx="1329176" cy="7306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033F0610-AA01-4CB8-8EAD-A90417A9B35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996386" y="4407924"/>
            <a:ext cx="1161389" cy="4198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1867122-9E94-4754-8044-D639DBE3CFE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65982" y="3065624"/>
            <a:ext cx="2233074" cy="656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5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1A0C58-34E8-4150-AA2C-6E02E82132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Acute violence is on the rise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4090E6C-B8DA-4323-9FE4-803B37609FA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60360" y="1757083"/>
            <a:ext cx="3856446" cy="4392324"/>
          </a:xfrm>
        </p:spPr>
        <p:txBody>
          <a:bodyPr/>
          <a:lstStyle/>
          <a:p>
            <a:r>
              <a:rPr lang="en-US" sz="2300" dirty="0"/>
              <a:t>Peer educators working with men who have sex with men arrested and tortured</a:t>
            </a:r>
          </a:p>
          <a:p>
            <a:r>
              <a:rPr lang="en-US" sz="2300" dirty="0"/>
              <a:t>Sex workers abducted and forcibly disappeared </a:t>
            </a:r>
          </a:p>
          <a:p>
            <a:r>
              <a:rPr lang="en-US" sz="2300" dirty="0"/>
              <a:t>Transgender women attacked and murdered </a:t>
            </a:r>
          </a:p>
          <a:p>
            <a:r>
              <a:rPr lang="en-US" sz="2300" dirty="0"/>
              <a:t>People who inject drugs subjected to extrajudicial killing</a:t>
            </a:r>
          </a:p>
          <a:p>
            <a:endParaRPr lang="en-US" sz="2200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96F9135A-BB32-46A2-84FA-694C2570714D}"/>
              </a:ext>
            </a:extLst>
          </p:cNvPr>
          <p:cNvSpPr txBox="1"/>
          <p:nvPr/>
        </p:nvSpPr>
        <p:spPr>
          <a:xfrm>
            <a:off x="4748101" y="5845450"/>
            <a:ext cx="3487849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http://www.washingtonblade.com/2017/07/31/nigerian-police-arrest-42-gay-men-hiv-awareness-event/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BFBE65C-1B28-4F3E-A6C2-708F391F2B5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4326"/>
          <a:stretch/>
        </p:blipFill>
        <p:spPr>
          <a:xfrm>
            <a:off x="4416806" y="4669913"/>
            <a:ext cx="4400550" cy="116548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85C7C01-9A6B-496D-81AE-11A7EB0CE3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5300" y="4329298"/>
            <a:ext cx="1104900" cy="6188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3FA2100E-0BC3-4FB7-8262-BC901B7463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05450" y="1803226"/>
            <a:ext cx="3070224" cy="2552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9C2FE08-4BAB-4372-92B7-69E40C7834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27600" y="1377053"/>
            <a:ext cx="1244600" cy="4458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277FFA-9130-4714-8753-2EEEB1D87DCA}"/>
              </a:ext>
            </a:extLst>
          </p:cNvPr>
          <p:cNvSpPr txBox="1"/>
          <p:nvPr/>
        </p:nvSpPr>
        <p:spPr>
          <a:xfrm>
            <a:off x="5586412" y="4382860"/>
            <a:ext cx="29083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" dirty="0"/>
              <a:t>https://www.theguardian.com/world/2017/jul/23/indonesia-police-ordered-to-shoot-drug-dealers-to-tackle-narcotics-emergency</a:t>
            </a:r>
          </a:p>
        </p:txBody>
      </p:sp>
    </p:spTree>
    <p:extLst>
      <p:ext uri="{BB962C8B-B14F-4D97-AF65-F5344CB8AC3E}">
        <p14:creationId xmlns:p14="http://schemas.microsoft.com/office/powerpoint/2010/main" val="188526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029E51DF-3410-4345-A66C-89AF3AE2DE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523" y="120056"/>
            <a:ext cx="8350157" cy="587324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D5275985-A6C5-459F-92F5-6AE4A7C82CA6}"/>
              </a:ext>
            </a:extLst>
          </p:cNvPr>
          <p:cNvSpPr/>
          <p:nvPr/>
        </p:nvSpPr>
        <p:spPr>
          <a:xfrm>
            <a:off x="864704" y="4754405"/>
            <a:ext cx="3021496" cy="911025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Closure of drop-in-centers, limited or no outreach, lack of access to commodities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387453C-BC89-49B4-8239-0A2745C33F83}"/>
              </a:ext>
            </a:extLst>
          </p:cNvPr>
          <p:cNvSpPr/>
          <p:nvPr/>
        </p:nvSpPr>
        <p:spPr>
          <a:xfrm>
            <a:off x="4174435" y="4757906"/>
            <a:ext cx="4065104" cy="911025"/>
          </a:xfrm>
          <a:prstGeom prst="rect">
            <a:avLst/>
          </a:prstGeom>
          <a:solidFill>
            <a:srgbClr val="279EC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Breakdown of referral systems, loss of clinical and outreach staff, reduced adherence among clients</a:t>
            </a:r>
          </a:p>
        </p:txBody>
      </p:sp>
    </p:spTree>
    <p:extLst>
      <p:ext uri="{BB962C8B-B14F-4D97-AF65-F5344CB8AC3E}">
        <p14:creationId xmlns:p14="http://schemas.microsoft.com/office/powerpoint/2010/main" val="3202486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43D5AB9-BE21-4ABA-ACA5-9E0B8100B5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Many international and regional actors have provided support, but....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25B6158-3B85-4B31-B2E7-59F6DEE28A7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558118" y="1936373"/>
            <a:ext cx="3128681" cy="3920386"/>
          </a:xfrm>
        </p:spPr>
        <p:txBody>
          <a:bodyPr/>
          <a:lstStyle/>
          <a:p>
            <a:r>
              <a:rPr lang="en-US" sz="2600" dirty="0"/>
              <a:t>Chaotic and poorly coordinated efforts </a:t>
            </a:r>
          </a:p>
          <a:p>
            <a:r>
              <a:rPr lang="en-US" sz="2600" dirty="0"/>
              <a:t>Lack of responsiveness to local actors needs or direction</a:t>
            </a:r>
          </a:p>
          <a:p>
            <a:r>
              <a:rPr lang="en-US" sz="2600" dirty="0"/>
              <a:t>Fracturing of communities when coalition building is most possible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5E043F7C-2094-4B29-9DA3-23204E283B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40" y="2178263"/>
            <a:ext cx="5254062" cy="34992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E59BE29-F96E-4349-8EC2-A199BA2DE97F}"/>
              </a:ext>
            </a:extLst>
          </p:cNvPr>
          <p:cNvSpPr txBox="1"/>
          <p:nvPr/>
        </p:nvSpPr>
        <p:spPr>
          <a:xfrm>
            <a:off x="327546" y="5758512"/>
            <a:ext cx="4872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Photo credit: HIV/AIDS Alliance</a:t>
            </a:r>
          </a:p>
        </p:txBody>
      </p:sp>
    </p:spTree>
    <p:extLst>
      <p:ext uri="{BB962C8B-B14F-4D97-AF65-F5344CB8AC3E}">
        <p14:creationId xmlns:p14="http://schemas.microsoft.com/office/powerpoint/2010/main" val="677000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xmlns="" id="{25EA98D0-FB17-427F-AAC4-A5C21B2F0F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Guidance is needed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7C28FB0A-4EC0-423A-A3B2-6967C34A74F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7500" y="1767839"/>
            <a:ext cx="3598517" cy="4315461"/>
          </a:xfrm>
        </p:spPr>
        <p:txBody>
          <a:bodyPr/>
          <a:lstStyle/>
          <a:p>
            <a:r>
              <a:rPr lang="en-US" sz="2000"/>
              <a:t>Supported by </a:t>
            </a:r>
            <a:r>
              <a:rPr lang="en-US" sz="2000" dirty="0"/>
              <a:t>USAID/PEPFAR LINKAGES-convened Technical Advisory Group on Violence, Stigma, and Discrimination Against Key Populations </a:t>
            </a:r>
          </a:p>
          <a:p>
            <a:r>
              <a:rPr lang="en-US" sz="2000" dirty="0"/>
              <a:t>Developed via interviews and workshop of community-based organizations, United Nations agencies, international nongovernmental organizations, donors, and human rights defenders </a:t>
            </a:r>
          </a:p>
        </p:txBody>
      </p:sp>
      <p:pic>
        <p:nvPicPr>
          <p:cNvPr id="10" name="Picture 9" descr="\\ihaa\files\Programmes\RestrictedProgrammes\PITCH\18 Communications\Photos\LINNKAGES WORKSHOP\Safety and Security_IHAA_LINKAGES_Nairobi_Cynthia R Matonhodze_201709_66.jpg">
            <a:extLst>
              <a:ext uri="{FF2B5EF4-FFF2-40B4-BE49-F238E27FC236}">
                <a16:creationId xmlns:a16="http://schemas.microsoft.com/office/drawing/2014/main" xmlns="" id="{0799F6F2-D528-4A3C-A94D-C4E0250CC0F6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5165" y="2057401"/>
            <a:ext cx="4897767" cy="318244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30D506A-4D78-41CD-9AF7-69482CF26595}"/>
              </a:ext>
            </a:extLst>
          </p:cNvPr>
          <p:cNvSpPr txBox="1"/>
          <p:nvPr/>
        </p:nvSpPr>
        <p:spPr>
          <a:xfrm>
            <a:off x="4575923" y="5340661"/>
            <a:ext cx="388627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Photo credit: Cynthia </a:t>
            </a:r>
            <a:r>
              <a:rPr lang="en-US" sz="1000" dirty="0" err="1"/>
              <a:t>Matonhodze</a:t>
            </a:r>
            <a:r>
              <a:rPr lang="en-US" sz="1000" dirty="0"/>
              <a:t> for International HIV/AIDS Alliance</a:t>
            </a:r>
          </a:p>
        </p:txBody>
      </p:sp>
    </p:spTree>
    <p:extLst>
      <p:ext uri="{BB962C8B-B14F-4D97-AF65-F5344CB8AC3E}">
        <p14:creationId xmlns:p14="http://schemas.microsoft.com/office/powerpoint/2010/main" val="3052788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67360" y="225271"/>
            <a:ext cx="8219440" cy="97244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Organizations involved in developing the brief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4B3001D-A550-4409-8EC2-8666850A697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7360" y="1432164"/>
            <a:ext cx="8295640" cy="4934769"/>
          </a:xfrm>
        </p:spPr>
        <p:txBody>
          <a:bodyPr numCol="3"/>
          <a:lstStyle/>
          <a:p>
            <a:pPr lvl="0"/>
            <a:r>
              <a:rPr lang="en-US" sz="1050" dirty="0"/>
              <a:t>Access for All, South Sudan</a:t>
            </a:r>
          </a:p>
          <a:p>
            <a:pPr lvl="0"/>
            <a:r>
              <a:rPr lang="en-US" sz="1050" dirty="0"/>
              <a:t>African Men for Sexual Health and Rights</a:t>
            </a:r>
          </a:p>
          <a:p>
            <a:pPr lvl="0"/>
            <a:r>
              <a:rPr lang="en-US" sz="1050" dirty="0"/>
              <a:t>African Sex Workers Alliance </a:t>
            </a:r>
          </a:p>
          <a:p>
            <a:pPr lvl="0"/>
            <a:r>
              <a:rPr lang="en-GB" sz="1050" dirty="0"/>
              <a:t>Aids </a:t>
            </a:r>
            <a:r>
              <a:rPr lang="en-GB" sz="1050" dirty="0" err="1"/>
              <a:t>Fonds</a:t>
            </a:r>
            <a:r>
              <a:rPr lang="en-GB" sz="1050" dirty="0"/>
              <a:t> </a:t>
            </a:r>
            <a:endParaRPr lang="en-US" sz="1050" dirty="0"/>
          </a:p>
          <a:p>
            <a:pPr lvl="0"/>
            <a:r>
              <a:rPr lang="en-US" sz="1050" dirty="0"/>
              <a:t>The Bill and Melinda Gates Foundation </a:t>
            </a:r>
          </a:p>
          <a:p>
            <a:pPr lvl="0"/>
            <a:r>
              <a:rPr lang="en-US" sz="1050" dirty="0"/>
              <a:t>Bar Hostess Empowerment </a:t>
            </a:r>
            <a:r>
              <a:rPr lang="en-US" sz="1050" dirty="0" err="1"/>
              <a:t>Programme</a:t>
            </a:r>
            <a:r>
              <a:rPr lang="en-US" sz="1050" dirty="0"/>
              <a:t>, Kenya</a:t>
            </a:r>
          </a:p>
          <a:p>
            <a:pPr lvl="0"/>
            <a:r>
              <a:rPr lang="en-US" sz="1050" dirty="0"/>
              <a:t>Centers for Disease Control and Prevention</a:t>
            </a:r>
          </a:p>
          <a:p>
            <a:pPr lvl="0"/>
            <a:r>
              <a:rPr lang="en-US" sz="1050" dirty="0"/>
              <a:t>CEDAW Committee </a:t>
            </a:r>
          </a:p>
          <a:p>
            <a:pPr lvl="0"/>
            <a:r>
              <a:rPr lang="en-US" sz="1050" dirty="0"/>
              <a:t>Community Health Education Services and Advocacy, Tanzania </a:t>
            </a:r>
          </a:p>
          <a:p>
            <a:pPr lvl="0"/>
            <a:r>
              <a:rPr lang="en-US" sz="1050" dirty="0"/>
              <a:t>Defenders Protection Initiative, Uganda</a:t>
            </a:r>
          </a:p>
          <a:p>
            <a:pPr lvl="0"/>
            <a:r>
              <a:rPr lang="en-US" sz="1050" dirty="0"/>
              <a:t>East African Sexual Health and Rights Initiative, Kenya</a:t>
            </a:r>
          </a:p>
          <a:p>
            <a:pPr lvl="0"/>
            <a:r>
              <a:rPr lang="en-US" sz="1050" dirty="0"/>
              <a:t>East and Horn of Africa Human Rights Defenders Project, Uganda</a:t>
            </a:r>
          </a:p>
          <a:p>
            <a:pPr lvl="0"/>
            <a:r>
              <a:rPr lang="en-US" sz="1050" dirty="0"/>
              <a:t>Eastern African Network of AIDS Service </a:t>
            </a:r>
            <a:r>
              <a:rPr lang="en-US" sz="1050" dirty="0" err="1"/>
              <a:t>Organisations</a:t>
            </a:r>
            <a:endParaRPr lang="en-US" sz="1050" dirty="0"/>
          </a:p>
          <a:p>
            <a:pPr lvl="0"/>
            <a:r>
              <a:rPr lang="en-US" sz="1050" dirty="0"/>
              <a:t>Elton John AIDS Foundation </a:t>
            </a:r>
          </a:p>
          <a:p>
            <a:pPr lvl="0"/>
            <a:r>
              <a:rPr lang="en-US" sz="1050" dirty="0"/>
              <a:t>FHI 360 </a:t>
            </a:r>
          </a:p>
          <a:p>
            <a:pPr lvl="0"/>
            <a:r>
              <a:rPr lang="en-US" sz="1050" dirty="0"/>
              <a:t>The Global Fund </a:t>
            </a:r>
          </a:p>
          <a:p>
            <a:pPr lvl="0"/>
            <a:r>
              <a:rPr lang="en-US" sz="1050" dirty="0"/>
              <a:t>Global Network of People Living with HIV </a:t>
            </a:r>
          </a:p>
          <a:p>
            <a:pPr lvl="0"/>
            <a:r>
              <a:rPr lang="en-US" sz="1050" dirty="0"/>
              <a:t>Global Network of Sex Work Projects</a:t>
            </a:r>
          </a:p>
          <a:p>
            <a:pPr lvl="0"/>
            <a:r>
              <a:rPr lang="en-US" sz="1050" dirty="0"/>
              <a:t>Heartland Alliance International, Nigeria</a:t>
            </a:r>
          </a:p>
          <a:p>
            <a:pPr lvl="0"/>
            <a:r>
              <a:rPr lang="en-US" sz="1050" dirty="0"/>
              <a:t>House of Empowerment and Awareness   in Tanzania</a:t>
            </a:r>
          </a:p>
          <a:p>
            <a:pPr lvl="0"/>
            <a:r>
              <a:rPr lang="en-US" sz="1050" dirty="0"/>
              <a:t>HIVOS </a:t>
            </a:r>
          </a:p>
          <a:p>
            <a:pPr lvl="0"/>
            <a:r>
              <a:rPr lang="en-US" sz="1050" dirty="0"/>
              <a:t>Human Rights Awareness and Promotion Forum, Uganda </a:t>
            </a:r>
          </a:p>
          <a:p>
            <a:pPr lvl="0"/>
            <a:r>
              <a:rPr lang="en-US" sz="1050" dirty="0"/>
              <a:t>Icebreakers Uganda </a:t>
            </a:r>
          </a:p>
          <a:p>
            <a:pPr lvl="0"/>
            <a:r>
              <a:rPr lang="en-US" sz="1050" dirty="0" err="1"/>
              <a:t>lNERALA+gh</a:t>
            </a:r>
            <a:r>
              <a:rPr lang="en-US" sz="1050" dirty="0"/>
              <a:t>, Ghana </a:t>
            </a:r>
          </a:p>
          <a:p>
            <a:pPr lvl="0"/>
            <a:r>
              <a:rPr lang="en-US" sz="1050" dirty="0" err="1"/>
              <a:t>IntraHealth</a:t>
            </a:r>
            <a:r>
              <a:rPr lang="en-US" sz="1050" dirty="0"/>
              <a:t> International</a:t>
            </a:r>
          </a:p>
          <a:p>
            <a:pPr lvl="0"/>
            <a:r>
              <a:rPr lang="en-US" sz="1050" dirty="0"/>
              <a:t>International HIV/AIDS Alliance</a:t>
            </a:r>
          </a:p>
          <a:p>
            <a:pPr lvl="0"/>
            <a:r>
              <a:rPr lang="en-US" sz="1050" dirty="0"/>
              <a:t>International Network of People Who     Use Drugs</a:t>
            </a:r>
          </a:p>
          <a:p>
            <a:pPr lvl="0"/>
            <a:r>
              <a:rPr lang="en-GB" sz="1050" dirty="0"/>
              <a:t>International Community of Women   Living with HIV</a:t>
            </a:r>
            <a:endParaRPr lang="en-US" sz="1050" dirty="0"/>
          </a:p>
          <a:p>
            <a:pPr lvl="0"/>
            <a:r>
              <a:rPr lang="en-US" sz="1050" dirty="0"/>
              <a:t>International HIV/AIDS Alliance </a:t>
            </a:r>
          </a:p>
          <a:p>
            <a:pPr lvl="0"/>
            <a:r>
              <a:rPr lang="en-US" sz="1050" dirty="0"/>
              <a:t>Innovative Response Globally for Transgender Women and HIV</a:t>
            </a:r>
          </a:p>
          <a:p>
            <a:pPr lvl="0"/>
            <a:r>
              <a:rPr lang="en-US" sz="1050" dirty="0"/>
              <a:t>International Treatment Preparedness Coalition </a:t>
            </a:r>
          </a:p>
          <a:p>
            <a:pPr lvl="0"/>
            <a:r>
              <a:rPr lang="en-US" sz="1050" dirty="0"/>
              <a:t>Jinsiangu, Kenya </a:t>
            </a:r>
          </a:p>
          <a:p>
            <a:pPr lvl="0"/>
            <a:r>
              <a:rPr lang="en-US" sz="1050" dirty="0"/>
              <a:t>Johns Hopkins University </a:t>
            </a:r>
          </a:p>
          <a:p>
            <a:pPr lvl="0"/>
            <a:r>
              <a:rPr lang="en-US" sz="1050" dirty="0"/>
              <a:t>Joint United Nations </a:t>
            </a:r>
            <a:r>
              <a:rPr lang="en-US" sz="1050" dirty="0" err="1"/>
              <a:t>Programme</a:t>
            </a:r>
            <a:r>
              <a:rPr lang="en-US" sz="1050" dirty="0"/>
              <a:t> on HIV/AIDS </a:t>
            </a:r>
          </a:p>
          <a:p>
            <a:pPr lvl="0"/>
            <a:r>
              <a:rPr lang="en-US" sz="1050" dirty="0"/>
              <a:t>Kenya Network of People Who Use Drugs </a:t>
            </a:r>
          </a:p>
          <a:p>
            <a:pPr lvl="0"/>
            <a:r>
              <a:rPr lang="en-US" sz="1050" dirty="0"/>
              <a:t>Law Enforcement and HIV Network </a:t>
            </a:r>
          </a:p>
          <a:p>
            <a:pPr lvl="0"/>
            <a:r>
              <a:rPr lang="en-US" sz="1050" dirty="0"/>
              <a:t>Men Against AIDS Youth Group, Kenya</a:t>
            </a:r>
          </a:p>
          <a:p>
            <a:r>
              <a:rPr lang="en-US" sz="1050" dirty="0" err="1"/>
              <a:t>MPact</a:t>
            </a:r>
            <a:r>
              <a:rPr lang="en-US" sz="1050" dirty="0"/>
              <a:t> (previously: Global Forum on Men Who Have Sex with Men and HIV) </a:t>
            </a:r>
          </a:p>
          <a:p>
            <a:pPr lvl="0"/>
            <a:r>
              <a:rPr lang="en-US" sz="1050" dirty="0"/>
              <a:t>PACT</a:t>
            </a:r>
          </a:p>
          <a:p>
            <a:pPr lvl="0"/>
            <a:r>
              <a:rPr lang="en-US" sz="1050" dirty="0"/>
              <a:t>Palladium</a:t>
            </a:r>
          </a:p>
          <a:p>
            <a:pPr lvl="0"/>
            <a:r>
              <a:rPr lang="en-GB" sz="1050" dirty="0"/>
              <a:t>Population Council</a:t>
            </a:r>
            <a:endParaRPr lang="en-US" sz="1050" dirty="0"/>
          </a:p>
          <a:p>
            <a:pPr lvl="0"/>
            <a:r>
              <a:rPr lang="en-US" sz="1050" dirty="0"/>
              <a:t>RTI International</a:t>
            </a:r>
          </a:p>
          <a:p>
            <a:pPr lvl="0"/>
            <a:r>
              <a:rPr lang="en-US" sz="1050" dirty="0"/>
              <a:t>Social Health and Empowerment Feminist Collective of Transgender Women, South Africa </a:t>
            </a:r>
          </a:p>
          <a:p>
            <a:pPr lvl="0"/>
            <a:r>
              <a:rPr lang="en-US" sz="1050" dirty="0"/>
              <a:t>Society for Women against AIDS in Africa </a:t>
            </a:r>
          </a:p>
          <a:p>
            <a:pPr lvl="0"/>
            <a:r>
              <a:rPr lang="en-US" sz="1050" dirty="0"/>
              <a:t>Tanzania Sex Workers Alliance </a:t>
            </a:r>
          </a:p>
          <a:p>
            <a:pPr lvl="0"/>
            <a:r>
              <a:rPr lang="en-US" sz="1050" dirty="0"/>
              <a:t>Tanzanian Network of People Who Use Drugs </a:t>
            </a:r>
          </a:p>
          <a:p>
            <a:pPr lvl="0"/>
            <a:r>
              <a:rPr lang="en-US" sz="1050" dirty="0"/>
              <a:t>TB HIV Care, South Africa </a:t>
            </a:r>
          </a:p>
          <a:p>
            <a:pPr lvl="0"/>
            <a:r>
              <a:rPr lang="en-US" sz="1050" dirty="0"/>
              <a:t>Transgender Equality Uganda </a:t>
            </a:r>
          </a:p>
          <a:p>
            <a:pPr lvl="0"/>
            <a:r>
              <a:rPr lang="en-US" sz="1050" dirty="0"/>
              <a:t>Uganda Harm Reduction Network </a:t>
            </a:r>
          </a:p>
          <a:p>
            <a:pPr lvl="0"/>
            <a:r>
              <a:rPr lang="en-US" sz="1050" dirty="0"/>
              <a:t>United Nations Development </a:t>
            </a:r>
            <a:r>
              <a:rPr lang="en-US" sz="1050" dirty="0" err="1"/>
              <a:t>Programme</a:t>
            </a:r>
            <a:r>
              <a:rPr lang="en-US" sz="1050" dirty="0"/>
              <a:t> </a:t>
            </a:r>
          </a:p>
          <a:p>
            <a:pPr lvl="0"/>
            <a:r>
              <a:rPr lang="en-US" sz="1050" dirty="0"/>
              <a:t>United Nations Population Fund</a:t>
            </a:r>
          </a:p>
          <a:p>
            <a:pPr lvl="0"/>
            <a:r>
              <a:rPr lang="en-US" sz="1050" dirty="0"/>
              <a:t>University of Manitoba</a:t>
            </a:r>
          </a:p>
          <a:p>
            <a:pPr lvl="0"/>
            <a:r>
              <a:rPr lang="en-US" sz="1050" dirty="0"/>
              <a:t>University of North Carolina</a:t>
            </a:r>
          </a:p>
          <a:p>
            <a:pPr lvl="0"/>
            <a:r>
              <a:rPr lang="en-US" sz="1050" dirty="0"/>
              <a:t>United States Agency for International Development</a:t>
            </a:r>
          </a:p>
          <a:p>
            <a:pPr lvl="0"/>
            <a:r>
              <a:rPr lang="en-US" sz="1050" dirty="0"/>
              <a:t>Wake Up and Step Forward Coalition, Tanzania </a:t>
            </a:r>
          </a:p>
          <a:p>
            <a:pPr lvl="0"/>
            <a:r>
              <a:rPr lang="en-US" sz="1050" dirty="0"/>
              <a:t>Women's </a:t>
            </a:r>
            <a:r>
              <a:rPr lang="en-US" sz="1050" dirty="0" err="1"/>
              <a:t>Organisation</a:t>
            </a:r>
            <a:r>
              <a:rPr lang="en-US" sz="1050" dirty="0"/>
              <a:t> Network for Human Rights Advocacy, Uganda </a:t>
            </a:r>
          </a:p>
          <a:p>
            <a:pPr lvl="0"/>
            <a:r>
              <a:rPr lang="en-US" sz="1050" dirty="0"/>
              <a:t>World Bank </a:t>
            </a:r>
          </a:p>
          <a:p>
            <a:pPr lvl="0"/>
            <a:r>
              <a:rPr lang="en-US" sz="1050" dirty="0"/>
              <a:t>World Health Organization </a:t>
            </a:r>
          </a:p>
          <a:p>
            <a:endParaRPr lang="en-US" sz="105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2353855" y="1219780"/>
            <a:ext cx="4544785" cy="0"/>
          </a:xfrm>
          <a:prstGeom prst="line">
            <a:avLst/>
          </a:prstGeom>
          <a:ln w="762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95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0379B-52DE-48EF-AD75-53AFB357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15F570-23F4-4F72-A286-7575104D2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Defer to local communities involved in the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Commit to implementers’ safety by appropriately resourcing their legal and medical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Acknowledge and safeguard the unique needs of key populations, including the distinction between men who have sex with men and transgender women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Collaborate and communicate with local actors respectfully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Equitably and transparently align support with the expressed needs of local actors</a:t>
            </a:r>
            <a:br>
              <a:rPr lang="en-US" sz="2600" dirty="0">
                <a:solidFill>
                  <a:schemeClr val="tx1"/>
                </a:solidFill>
              </a:rPr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185881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1B0379B-52DE-48EF-AD75-53AFB35799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Recommendations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A15F570-23F4-4F72-A286-7575104D2F5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Defer to local communities involved in the response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 dirty="0">
                <a:solidFill>
                  <a:schemeClr val="tx1"/>
                </a:solidFill>
              </a:rPr>
              <a:t>Commit to implementers’ safety by appropriately resourcing their legal and medical needs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Acknowledge and safeguard the unique needs of key populations, including the distinction between men who have sex with men and transgender women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Collaborate and communicate with local actors respectfully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dirty="0">
                <a:solidFill>
                  <a:schemeClr val="tx1"/>
                </a:solidFill>
              </a:rPr>
              <a:t>Equitably and transparently align support with the expressed needs of local actors</a:t>
            </a:r>
            <a:r>
              <a:rPr lang="en-US" dirty="0">
                <a:solidFill>
                  <a:schemeClr val="tx1"/>
                </a:solidFill>
              </a:rPr>
              <a:t/>
            </a:r>
            <a:br>
              <a:rPr lang="en-US" dirty="0">
                <a:solidFill>
                  <a:schemeClr val="tx1"/>
                </a:solidFill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9725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CC2DE90-33E5-4B22-9718-A81B71EA1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7360" y="445196"/>
            <a:ext cx="8219440" cy="972441"/>
          </a:xfrm>
        </p:spPr>
        <p:txBody>
          <a:bodyPr>
            <a:normAutofit/>
          </a:bodyPr>
          <a:lstStyle/>
          <a:p>
            <a:r>
              <a:rPr lang="en-US" dirty="0"/>
              <a:t>Companion toolkit for implementers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B6D8637-E46F-4ABF-8D23-00D4FF5FB2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7812" y="2577358"/>
            <a:ext cx="2501901" cy="3657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B84A54C6-80A1-4EA2-8B33-CF668D09E1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7360" y="1715353"/>
            <a:ext cx="2637472" cy="37502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88E1A0AD-A162-4B34-A145-81B6B3FA8B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99139" y="1841051"/>
            <a:ext cx="2461514" cy="355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58BB477-7DCA-4F2E-ADD9-3011B6D54A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23600" y="2500780"/>
            <a:ext cx="2548890" cy="36719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79A8C62-79EA-4472-8796-7AD44C0E4091}"/>
              </a:ext>
            </a:extLst>
          </p:cNvPr>
          <p:cNvSpPr txBox="1"/>
          <p:nvPr/>
        </p:nvSpPr>
        <p:spPr>
          <a:xfrm>
            <a:off x="422736" y="6324607"/>
            <a:ext cx="8721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hlinkClick r:id="rId7"/>
              </a:rPr>
              <a:t>https://www.fhi360.org/sites/default/files/media/documents/resource-linkages-safety-security-toolkit.pdf</a:t>
            </a:r>
            <a:r>
              <a:rPr lang="en-US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19153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FHI 360 - 2015 A">
      <a:dk1>
        <a:srgbClr val="3B352F"/>
      </a:dk1>
      <a:lt1>
        <a:sysClr val="window" lastClr="FFFFFF"/>
      </a:lt1>
      <a:dk2>
        <a:srgbClr val="006595"/>
      </a:dk2>
      <a:lt2>
        <a:srgbClr val="D2CCB8"/>
      </a:lt2>
      <a:accent1>
        <a:srgbClr val="02B7EA"/>
      </a:accent1>
      <a:accent2>
        <a:srgbClr val="F37421"/>
      </a:accent2>
      <a:accent3>
        <a:srgbClr val="AFBD21"/>
      </a:accent3>
      <a:accent4>
        <a:srgbClr val="4A2256"/>
      </a:accent4>
      <a:accent5>
        <a:srgbClr val="F8981D"/>
      </a:accent5>
      <a:accent6>
        <a:srgbClr val="E04726"/>
      </a:accent6>
      <a:hlink>
        <a:srgbClr val="02B7EA"/>
      </a:hlink>
      <a:folHlink>
        <a:srgbClr val="00659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279ECE"/>
        </a:solidFill>
        <a:ln>
          <a:noFill/>
        </a:ln>
        <a:effectLst/>
      </a:spPr>
      <a:bodyPr rtlCol="0" anchor="ctr"/>
      <a:lstStyle>
        <a:defPPr algn="ctr">
          <a:defRPr dirty="0">
            <a:solidFill>
              <a:schemeClr val="bg1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762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09fb0072-06bb-4e9f-aa1a-8d878b46a9a9">
      <UserInfo>
        <DisplayName>John Macom</DisplayName>
        <AccountId>113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8651CE15D90B49A798CC9FEB3E7F83" ma:contentTypeVersion="7" ma:contentTypeDescription="Create a new document." ma:contentTypeScope="" ma:versionID="990df349c320ca143d4a5e693d4a6ba1">
  <xsd:schema xmlns:xsd="http://www.w3.org/2001/XMLSchema" xmlns:xs="http://www.w3.org/2001/XMLSchema" xmlns:p="http://schemas.microsoft.com/office/2006/metadata/properties" xmlns:ns2="09fb0072-06bb-4e9f-aa1a-8d878b46a9a9" xmlns:ns3="325ef28c-512e-4859-987c-648033c541f7" targetNamespace="http://schemas.microsoft.com/office/2006/metadata/properties" ma:root="true" ma:fieldsID="8a64ef3b4480989bb284e103b8f76a40" ns2:_="" ns3:_="">
    <xsd:import namespace="09fb0072-06bb-4e9f-aa1a-8d878b46a9a9"/>
    <xsd:import namespace="325ef28c-512e-4859-987c-648033c541f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fb0072-06bb-4e9f-aa1a-8d878b46a9a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25ef28c-512e-4859-987c-648033c541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4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C968BF5-E1BB-4532-8703-B2C178DBA75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09C96B-B657-49F1-9534-27278B74177A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325ef28c-512e-4859-987c-648033c541f7"/>
    <ds:schemaRef ds:uri="http://purl.org/dc/terms/"/>
    <ds:schemaRef ds:uri="09fb0072-06bb-4e9f-aa1a-8d878b46a9a9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98C2285F-EA37-4C18-B443-973A16928B0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9fb0072-06bb-4e9f-aa1a-8d878b46a9a9"/>
    <ds:schemaRef ds:uri="325ef28c-512e-4859-987c-648033c541f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11244</TotalTime>
  <Words>827</Words>
  <Application>Microsoft Office PowerPoint</Application>
  <PresentationFormat>On-screen Show (4:3)</PresentationFormat>
  <Paragraphs>132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Courier New</vt:lpstr>
      <vt:lpstr>Office Theme</vt:lpstr>
      <vt:lpstr>When Situations Go from Bad to Worse</vt:lpstr>
      <vt:lpstr>Acute violence is on the rise</vt:lpstr>
      <vt:lpstr>PowerPoint Presentation</vt:lpstr>
      <vt:lpstr>Many international and regional actors have provided support, but....</vt:lpstr>
      <vt:lpstr>Guidance is needed</vt:lpstr>
      <vt:lpstr>Organizations involved in developing the brief</vt:lpstr>
      <vt:lpstr>Recommendations</vt:lpstr>
      <vt:lpstr>Recommendations</vt:lpstr>
      <vt:lpstr>Companion toolkit for implementers</vt:lpstr>
      <vt:lpstr>Recommendations (cont.)</vt:lpstr>
      <vt:lpstr>All recommendations are firmly situated in broader principles</vt:lpstr>
      <vt:lpstr>And now what?</vt:lpstr>
      <vt:lpstr>Stay Connected with LINKAGES</vt:lpstr>
      <vt:lpstr>Acknowledgments</vt:lpstr>
    </vt:vector>
  </TitlesOfParts>
  <Company>FHI 360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Kay Garcia</dc:creator>
  <cp:lastModifiedBy>Saal</cp:lastModifiedBy>
  <cp:revision>108</cp:revision>
  <cp:lastPrinted>2018-07-12T17:50:42Z</cp:lastPrinted>
  <dcterms:created xsi:type="dcterms:W3CDTF">2015-11-09T17:17:34Z</dcterms:created>
  <dcterms:modified xsi:type="dcterms:W3CDTF">2018-07-26T08:28:39Z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0x010100138651CE15D90B49A798CC9FEB3E7F83</vt:lpwstr>
  </property>
</Properties>
</file>